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8" r:id="rId14"/>
    <p:sldId id="270" r:id="rId15"/>
    <p:sldId id="277" r:id="rId16"/>
    <p:sldId id="285" r:id="rId17"/>
    <p:sldId id="286" r:id="rId18"/>
    <p:sldId id="271" r:id="rId19"/>
    <p:sldId id="280" r:id="rId20"/>
    <p:sldId id="281" r:id="rId21"/>
    <p:sldId id="272" r:id="rId22"/>
    <p:sldId id="283" r:id="rId23"/>
    <p:sldId id="287" r:id="rId24"/>
    <p:sldId id="273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500" autoAdjust="0"/>
  </p:normalViewPr>
  <p:slideViewPr>
    <p:cSldViewPr>
      <p:cViewPr>
        <p:scale>
          <a:sx n="84" d="100"/>
          <a:sy n="84" d="100"/>
        </p:scale>
        <p:origin x="-42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592BF-757D-4414-9541-A19D003087D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1F09A-B76F-4445-AC59-76B45906FC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1F09A-B76F-4445-AC59-76B45906FC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B51C-9919-4A22-BF1A-19FDD5DFAD4D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B768-CE9A-4647-844E-B15A04CA7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Psoriasis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vulgaris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rgbClr val="0070C0"/>
                </a:solidFill>
                <a:latin typeface="Gill Sans Ultra Bold Condensed" pitchFamily="34" charset="0"/>
                <a:cs typeface="Times New Roman" pitchFamily="18" charset="0"/>
              </a:rPr>
              <a:t>Студенти</a:t>
            </a:r>
            <a:r>
              <a:rPr lang="en-US" dirty="0" smtClean="0">
                <a:solidFill>
                  <a:srgbClr val="0070C0"/>
                </a:solidFill>
                <a:latin typeface="Gill Sans Ultra Bold Condensed" pitchFamily="34" charset="0"/>
                <a:cs typeface="Times New Roman" pitchFamily="18" charset="0"/>
              </a:rPr>
              <a:t>: </a:t>
            </a:r>
            <a:r>
              <a:rPr lang="sr-Cyrl-CS" dirty="0" smtClean="0">
                <a:solidFill>
                  <a:srgbClr val="0070C0"/>
                </a:solidFill>
                <a:latin typeface="Gill Sans Ultra Bold Condensed" pitchFamily="34" charset="0"/>
                <a:cs typeface="Times New Roman" pitchFamily="18" charset="0"/>
              </a:rPr>
              <a:t>Свјетлана Тодоровић</a:t>
            </a:r>
            <a:r>
              <a:rPr lang="en-US" dirty="0" smtClean="0">
                <a:solidFill>
                  <a:srgbClr val="0070C0"/>
                </a:solidFill>
                <a:latin typeface="Gill Sans Ultra Bold Condensed" pitchFamily="34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  <a:latin typeface="Gill Sans Ultra Bold Condensed" pitchFamily="34" charset="0"/>
                <a:cs typeface="Times New Roman" pitchFamily="18" charset="0"/>
              </a:rPr>
              <a:t>        </a:t>
            </a:r>
            <a:r>
              <a:rPr lang="sr-Cyrl-CS" dirty="0" smtClean="0">
                <a:solidFill>
                  <a:srgbClr val="0070C0"/>
                </a:solidFill>
                <a:latin typeface="Gill Sans Ultra Bold Condensed" pitchFamily="34" charset="0"/>
                <a:cs typeface="Times New Roman" pitchFamily="18" charset="0"/>
              </a:rPr>
              <a:t>             Миљана Вуковић</a:t>
            </a:r>
            <a:endParaRPr lang="en-US" dirty="0" smtClean="0">
              <a:solidFill>
                <a:srgbClr val="0070C0"/>
              </a:solidFill>
              <a:latin typeface="Gill Sans Ultra Bold Condensed" pitchFamily="34" charset="0"/>
              <a:cs typeface="Times New Roman" pitchFamily="18" charset="0"/>
            </a:endParaRPr>
          </a:p>
          <a:p>
            <a:endParaRPr lang="en-US" dirty="0">
              <a:solidFill>
                <a:srgbClr val="C00000"/>
              </a:solidFill>
              <a:latin typeface="Gill Sans Ultra Bold Condense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6064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Универзитет у Источном Сарајеву</a:t>
            </a:r>
          </a:p>
          <a:p>
            <a:pPr algn="ctr"/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Медицински факултет Фоча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75656" cy="1521251"/>
          </a:xfrm>
          <a:prstGeom prst="rect">
            <a:avLst/>
          </a:prstGeom>
        </p:spPr>
      </p:pic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0"/>
            <a:ext cx="1547664" cy="153004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Медијатори запаљења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388424" cy="4277072"/>
          </a:xfrm>
        </p:spPr>
        <p:txBody>
          <a:bodyPr>
            <a:normAutofit/>
          </a:bodyPr>
          <a:lstStyle/>
          <a:p>
            <a:r>
              <a:rPr lang="bs-Cyrl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Липидни медијатори- 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метаболити арахидонске киселине</a:t>
            </a:r>
          </a:p>
          <a:p>
            <a:r>
              <a:rPr lang="bs-Cyrl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Пептидни медијатори-  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С5а</a:t>
            </a:r>
          </a:p>
          <a:p>
            <a:r>
              <a:rPr lang="bs-Cyrl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Секундарни гласници- 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bs-Latn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cGMP,  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повећан однос  </a:t>
            </a:r>
            <a:r>
              <a:rPr lang="bs-Latn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cGMP/cAMP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l-G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блокатори и литијум погоршавају псоријазу 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↓ </a:t>
            </a:r>
            <a:r>
              <a:rPr lang="bs-Latn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cAMP</a:t>
            </a:r>
            <a:endParaRPr lang="bs-Cyrl-B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Cyrl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Повећана активност фосфорилаза Ц 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( </a:t>
            </a:r>
            <a:r>
              <a:rPr lang="bs-Latn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bs-Latn-BA" sz="2400" b="1" dirty="0" smtClean="0">
                <a:solidFill>
                  <a:srgbClr val="0070C0"/>
                </a:solidFill>
                <a:latin typeface="Calibri"/>
                <a:cs typeface="Times New Roman" pitchFamily="18" charset="0"/>
              </a:rPr>
              <a:t>₃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bs-Latn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DAG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bs-Latn-BA" sz="2400" b="1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</a:p>
          <a:p>
            <a:r>
              <a:rPr lang="bs-Cyrl-BA" sz="2400" b="1" i="1" dirty="0" smtClean="0">
                <a:solidFill>
                  <a:srgbClr val="C00000"/>
                </a:solidFill>
                <a:cs typeface="Times New Roman" pitchFamily="18" charset="0"/>
              </a:rPr>
              <a:t>Протеазе</a:t>
            </a:r>
            <a:r>
              <a:rPr lang="bs-Cyrl-BA" sz="24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активатори плазминогена, леукоцитне еластазе)</a:t>
            </a:r>
            <a:endParaRPr lang="bs-Latn-BA" sz="24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bs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Патохистологија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atohistolosdka slika psori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560840" cy="5184576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Клиничка слика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Предилекциона места: капилицијум, екстензоре стране екстремитета ( лактови и колена), лумбосакрални предео. </a:t>
            </a:r>
          </a:p>
          <a:p>
            <a:r>
              <a:rPr lang="bs-Latn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Psoriasis vulgaris</a:t>
            </a:r>
            <a:r>
              <a:rPr lang="bs-Latn-B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 карактерише јасно ограниченим овалним или кружним плаковима или папулама, које су прекривене седефасто-беличастом неадхеретном сквамом.</a:t>
            </a:r>
          </a:p>
          <a:p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Уклањање скваме открива глатку, сјајну мемебрану са тачкастим крварењима- </a:t>
            </a:r>
            <a:r>
              <a:rPr lang="bs-Latn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Auspizov</a:t>
            </a:r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феномен.</a:t>
            </a:r>
          </a:p>
          <a:p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“Феномен капи свеће”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току киретирања ваздух продире између слојева скваме и она постаје бела и непрозирна.</a:t>
            </a:r>
            <a:endParaRPr lang="bs-Cyrl-BA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Latn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ӧ</a:t>
            </a:r>
            <a:r>
              <a:rPr lang="bs-Latn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bner</a:t>
            </a:r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s-Latn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 </a:t>
            </a:r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феномен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код повреда, кад се псоријатичне промене распореде линеарно. </a:t>
            </a:r>
            <a:endParaRPr lang="bs-Cyrl-B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s-Cyrl-B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52934"/>
          </a:xfrm>
        </p:spPr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bs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ӧ</a:t>
            </a:r>
            <a:r>
              <a:rPr lang="bs-Latn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bner</a:t>
            </a:r>
            <a:r>
              <a:rPr lang="bs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s-Latn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 </a:t>
            </a:r>
            <a:r>
              <a:rPr lang="bs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феномен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4" descr="9FF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29600" cy="463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bs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Клиничке форме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основу величине промене:</a:t>
            </a:r>
            <a:endParaRPr lang="bs-Latn-B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bs-Latn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P. punctata</a:t>
            </a:r>
          </a:p>
          <a:p>
            <a:pPr>
              <a:buFont typeface="Wingdings" pitchFamily="2" charset="2"/>
              <a:buChar char="ü"/>
            </a:pPr>
            <a:r>
              <a:rPr lang="bs-Latn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P.guttata</a:t>
            </a:r>
          </a:p>
          <a:p>
            <a:pPr>
              <a:buFont typeface="Wingdings" pitchFamily="2" charset="2"/>
              <a:buChar char="ü"/>
            </a:pPr>
            <a:r>
              <a:rPr lang="bs-Latn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P. nummularis </a:t>
            </a:r>
          </a:p>
          <a:p>
            <a:pPr>
              <a:buFont typeface="Wingdings" pitchFamily="2" charset="2"/>
              <a:buChar char="ü"/>
            </a:pPr>
            <a:r>
              <a:rPr lang="bs-Latn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P. an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s-Latn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ularis</a:t>
            </a:r>
          </a:p>
          <a:p>
            <a:pPr>
              <a:buFont typeface="Wingdings" pitchFamily="2" charset="2"/>
              <a:buChar char="ü"/>
            </a:pPr>
            <a:r>
              <a:rPr lang="bs-Latn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P. geographica</a:t>
            </a:r>
          </a:p>
          <a:p>
            <a:pPr>
              <a:buFont typeface="Wingdings" pitchFamily="2" charset="2"/>
              <a:buChar char="ü"/>
            </a:pPr>
            <a:r>
              <a:rPr lang="bs-Latn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bs-Latn-B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s-Latn-B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plecibus</a:t>
            </a:r>
          </a:p>
          <a:p>
            <a:pPr>
              <a:buFont typeface="Wingdings" pitchFamily="2" charset="2"/>
              <a:buChar char="ü"/>
            </a:pPr>
            <a:r>
              <a:rPr lang="bs-Cyrl-BA" sz="2400" dirty="0" smtClean="0">
                <a:solidFill>
                  <a:srgbClr val="0070C0"/>
                </a:solidFill>
              </a:rPr>
              <a:t>Ако је прекривено 90% коже –</a:t>
            </a:r>
            <a:r>
              <a:rPr lang="bs-Latn-BA" sz="2400" dirty="0" smtClean="0">
                <a:solidFill>
                  <a:srgbClr val="0070C0"/>
                </a:solidFill>
              </a:rPr>
              <a:t> </a:t>
            </a:r>
            <a:r>
              <a:rPr lang="sr-Cyrl-BA" sz="2400" b="1" i="1" dirty="0" smtClean="0">
                <a:solidFill>
                  <a:srgbClr val="C00000"/>
                </a:solidFill>
              </a:rPr>
              <a:t>Е</a:t>
            </a:r>
            <a:r>
              <a:rPr lang="bs-Latn-BA" sz="2400" b="1" i="1" dirty="0" smtClean="0">
                <a:solidFill>
                  <a:srgbClr val="C00000"/>
                </a:solidFill>
              </a:rPr>
              <a:t>rythodermia psoriatica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s-Latn-B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s-Cyrl-BA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za seminar\l40 guttata\img001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5283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Desktop\za seminar\l40 guttata\img00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7444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soriasis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guttata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s-Latn-B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soriasis</a:t>
            </a:r>
            <a:r>
              <a:rPr lang="bs-Latn-B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s-Latn-B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ularis</a:t>
            </a:r>
            <a:r>
              <a:rPr lang="bs-Latn-BA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b="1" i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Picture 6" descr="9FF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576" r="14622" b="14270"/>
          <a:stretch>
            <a:fillRect/>
          </a:stretch>
        </p:blipFill>
        <p:spPr bwMode="auto">
          <a:xfrm>
            <a:off x="2411760" y="620688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b="1" i="1" dirty="0" smtClean="0"/>
              <a:t/>
            </a:r>
            <a:br>
              <a:rPr lang="bs-Latn-BA" b="1" i="1" dirty="0" smtClean="0"/>
            </a:br>
            <a:r>
              <a:rPr lang="en-US" b="1" i="1" dirty="0" err="1" smtClean="0">
                <a:solidFill>
                  <a:srgbClr val="FF0000"/>
                </a:solidFill>
              </a:rPr>
              <a:t>Erythrodermia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psoriatica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C:\Documents and Settings\User\Desktop\eritrodermija\img0003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1268760"/>
            <a:ext cx="39604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Клиничке форме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Варијанте клиничке слике:</a:t>
            </a:r>
          </a:p>
          <a:p>
            <a:pPr>
              <a:buFont typeface="Wingdings" pitchFamily="2" charset="2"/>
              <a:buChar char="Ø"/>
            </a:pPr>
            <a:r>
              <a:rPr lang="bs-Latn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Psoriasis iverta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bs-Latn-BA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Psoriasis inversa</a:t>
            </a:r>
          </a:p>
          <a:p>
            <a:pPr>
              <a:buFont typeface="Wingdings" pitchFamily="2" charset="2"/>
              <a:buChar char="Ø"/>
            </a:pPr>
            <a:r>
              <a:rPr lang="bs-Latn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Psoriasis capillitii</a:t>
            </a:r>
          </a:p>
          <a:p>
            <a:pPr>
              <a:buFont typeface="Wingdings" pitchFamily="2" charset="2"/>
              <a:buChar char="Ø"/>
            </a:pPr>
            <a:r>
              <a:rPr lang="bs-Latn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Psoriasis unguium:</a:t>
            </a:r>
            <a:r>
              <a:rPr lang="bs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тачкаста удубљења</a:t>
            </a:r>
            <a:r>
              <a:rPr lang="bs-Latn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ноктима (1-2</a:t>
            </a:r>
            <a:r>
              <a:rPr lang="bs-Latn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mm)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bs-Cyrl-B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“напрстка за шивење”</a:t>
            </a:r>
            <a:r>
              <a:rPr lang="bs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 да се јави и онихолиза- </a:t>
            </a:r>
            <a:r>
              <a:rPr lang="bs-Cyrl-B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“феномен уљане капи”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Код тежих облика : задебљали , жућкасти, непрозирни нокти.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Arthritis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psoriatica</a:t>
            </a:r>
            <a:endParaRPr lang="bs-Cyrl-BA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s-Cyrl-BA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FF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1206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Cyrl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Дефиниција: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5266928" cy="4525963"/>
          </a:xfrm>
        </p:spPr>
        <p:txBody>
          <a:bodyPr>
            <a:normAutofit/>
          </a:bodyPr>
          <a:lstStyle/>
          <a:p>
            <a:r>
              <a:rPr lang="bs-Cyrl-B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Псоријаза</a:t>
            </a:r>
            <a:r>
              <a:rPr lang="bs-Cyrl-B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је често хронично рецидивирајуће обољење које може да захвати било коју површину коже, нокте и зглобове, а манифестује се еритемосквамозним лезијама.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3" y="0"/>
            <a:ext cx="3923928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Arthritis </a:t>
            </a:r>
            <a:r>
              <a:rPr lang="en-US" b="1" i="1" dirty="0" err="1" smtClean="0">
                <a:solidFill>
                  <a:srgbClr val="FF0000"/>
                </a:solidFill>
              </a:rPr>
              <a:t>psoriatica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6" descr="9FF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008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</p:spPr>
        <p:txBody>
          <a:bodyPr>
            <a:normAutofit/>
          </a:bodyPr>
          <a:lstStyle/>
          <a:p>
            <a:r>
              <a:rPr lang="bs-Cyrl-B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Клиничке форме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Psoriasis pustulosa- 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представља ексудативну форму оболења са клинички видљивим пустулама.</a:t>
            </a:r>
          </a:p>
          <a:p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Форме: </a:t>
            </a:r>
          </a:p>
          <a:p>
            <a:pPr marL="457200" indent="-457200">
              <a:buAutoNum type="arabicPeriod"/>
            </a:pP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Локализоване: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bs-Latn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Psoriasis cum pustulatione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bs-Latn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Psoriasis palmo-plantaris</a:t>
            </a:r>
          </a:p>
          <a:p>
            <a:pPr marL="457200" indent="-457200">
              <a:buNone/>
            </a:pPr>
            <a:endParaRPr lang="bs-Latn-BA" sz="2400" dirty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bs-Latn-BA" sz="2400" dirty="0" smtClean="0">
                <a:solidFill>
                  <a:srgbClr val="FF0000"/>
                </a:solidFill>
              </a:rPr>
              <a:t>2. </a:t>
            </a:r>
            <a:r>
              <a:rPr lang="bs-Latn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Psoriasis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pustulosa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Latn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generalisata</a:t>
            </a:r>
            <a:r>
              <a:rPr lang="bs-Latn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Zumbusch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bs-Cyrl-BA" sz="1200" b="1" i="1" dirty="0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za seminar\img00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71189"/>
            <a:ext cx="35638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Desktop\za seminar\img00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5238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11960" y="548680"/>
            <a:ext cx="4536504" cy="2520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400" b="1" i="1" dirty="0" smtClean="0">
                <a:solidFill>
                  <a:srgbClr val="0070C0"/>
                </a:solidFill>
              </a:rPr>
              <a:t>Psoriasis palmoplantaris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soriasis vulgaris, cum pustu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5688632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ded Corner 4"/>
          <p:cNvSpPr/>
          <p:nvPr/>
        </p:nvSpPr>
        <p:spPr>
          <a:xfrm>
            <a:off x="5572132" y="4143380"/>
            <a:ext cx="2664296" cy="252028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bs-Latn-B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Psoriasis cum pustulatione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Лечење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/>
          </a:bodyPr>
          <a:lstStyle/>
          <a:p>
            <a:r>
              <a:rPr lang="bs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Локална и систематска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терапија</a:t>
            </a:r>
          </a:p>
          <a:p>
            <a:endParaRPr lang="bs-Cyrl-B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Локална терапија</a:t>
            </a:r>
            <a:r>
              <a:rPr lang="bs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bs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Емолијенси</a:t>
            </a:r>
            <a:r>
              <a:rPr lang="bs-Cyrl-B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s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умањују десквамацију и спречавају ерозије и рагаде.</a:t>
            </a:r>
          </a:p>
          <a:p>
            <a:r>
              <a:rPr lang="bs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Катрани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3-5% у виду пасти, </a:t>
            </a: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крема или масти.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Ditranol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sr-Cyrl-B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инхибишу и успоравају митозу кератиноцита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Tazaroten</a:t>
            </a:r>
            <a:r>
              <a:rPr lang="sr-Cyrl-B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гел, синтетски ретиноид, за хроничне плакове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Kalcipotriol</a:t>
            </a:r>
            <a:r>
              <a:rPr lang="sr-Cyrl-B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нормализује митозе кератиноцита</a:t>
            </a:r>
          </a:p>
          <a:p>
            <a:r>
              <a:rPr lang="sr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Салицилна киселина</a:t>
            </a:r>
          </a:p>
          <a:p>
            <a:r>
              <a:rPr lang="sr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Топијски стероиди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s-Cyrl-BA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868346"/>
          </a:xfrm>
        </p:spPr>
        <p:txBody>
          <a:bodyPr>
            <a:normAutofit/>
          </a:bodyPr>
          <a:lstStyle/>
          <a:p>
            <a:r>
              <a:rPr lang="sr-Cyrl-B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Системска терапија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>
            <a:normAutofit/>
          </a:bodyPr>
          <a:lstStyle/>
          <a:p>
            <a:r>
              <a:rPr lang="sr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Цитостатици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B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најчешће </a:t>
            </a:r>
            <a:r>
              <a:rPr lang="sr-Cyrl-B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метотрексат</a:t>
            </a:r>
          </a:p>
          <a:p>
            <a:r>
              <a:rPr lang="sr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Ретиноиди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нормализују кератинизацију</a:t>
            </a:r>
            <a:endParaRPr lang="sr-Cyrl-BA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Циклоспорини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ометају активацију Т ћелија</a:t>
            </a:r>
          </a:p>
          <a:p>
            <a:r>
              <a:rPr lang="sr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Системска фотохемотерапија (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PUVA </a:t>
            </a:r>
            <a:r>
              <a:rPr lang="sr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терапија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r-Cyrl-BA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Кортикостероиди </a:t>
            </a:r>
          </a:p>
          <a:p>
            <a:r>
              <a:rPr lang="sr-Cyrl-B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Дијета 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143000"/>
          </a:xfrm>
        </p:spPr>
        <p:txBody>
          <a:bodyPr/>
          <a:lstStyle/>
          <a:p>
            <a:r>
              <a:rPr lang="sr-Cyrl-C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Хвала на пажњи </a:t>
            </a:r>
            <a:r>
              <a:rPr lang="sr-Latn-C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PC_\Desktop\New Folder\short-sleeve-day-man-727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3657600" cy="39258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Епидемиологија: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857488" y="1571612"/>
            <a:ext cx="3240360" cy="24482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b="1" dirty="0" smtClean="0">
                <a:solidFill>
                  <a:schemeClr val="bg1"/>
                </a:solidFill>
              </a:rPr>
              <a:t>Најчешће се јавља у другој и четвртој декади живота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1571604" y="3786190"/>
            <a:ext cx="1944216" cy="2016224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bs-Cyrl-B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bs-Cyrl-B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(Рана)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Vertical Scroll 14"/>
          <p:cNvSpPr/>
          <p:nvPr/>
        </p:nvSpPr>
        <p:spPr>
          <a:xfrm>
            <a:off x="5286380" y="3786190"/>
            <a:ext cx="1944216" cy="2016224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2</a:t>
            </a:r>
          </a:p>
          <a:p>
            <a:pPr algn="ctr"/>
            <a:r>
              <a:rPr lang="bs-Cyrl-B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s-Cyrl-B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Касна)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algn="l"/>
            <a:r>
              <a:rPr lang="bs-Cyrl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Етиологија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404863"/>
          </a:xfrm>
        </p:spPr>
        <p:txBody>
          <a:bodyPr/>
          <a:lstStyle/>
          <a:p>
            <a:r>
              <a:rPr lang="bs-Cyrl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Наследни фактори </a:t>
            </a:r>
          </a:p>
          <a:p>
            <a:endParaRPr lang="bs-Cyrl-B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Cyrl-B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s-Cyrl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s-Cyrl-B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ктори средине</a:t>
            </a:r>
          </a:p>
          <a:p>
            <a:pPr>
              <a:buNone/>
            </a:pPr>
            <a:endParaRPr lang="bs-Cyrl-BA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vulga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3995936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Наследни фактор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7956376" cy="4525963"/>
          </a:xfrm>
        </p:spPr>
        <p:txBody>
          <a:bodyPr/>
          <a:lstStyle/>
          <a:p>
            <a:r>
              <a:rPr lang="bs-Cyrl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Болест са јасном генетском предиспозицијом (30% пацијената)</a:t>
            </a:r>
          </a:p>
          <a:p>
            <a:r>
              <a:rPr lang="bs-Cyrl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Наслеђује се аутозомно доминантно</a:t>
            </a:r>
          </a:p>
          <a:p>
            <a:r>
              <a:rPr lang="bs-Cyrl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Појава болести:</a:t>
            </a:r>
          </a:p>
          <a:p>
            <a:pPr algn="ctr">
              <a:buFont typeface="Wingdings" pitchFamily="2" charset="2"/>
              <a:buChar char="ü"/>
            </a:pPr>
            <a:r>
              <a:rPr lang="bs-Cyrl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једнојачани близанци 70%</a:t>
            </a:r>
          </a:p>
          <a:p>
            <a:pPr algn="ctr">
              <a:buFont typeface="Wingdings" pitchFamily="2" charset="2"/>
              <a:buChar char="ü"/>
            </a:pPr>
            <a:r>
              <a:rPr lang="bs-Cyrl-B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само један родитељ 20% </a:t>
            </a:r>
          </a:p>
          <a:p>
            <a:pPr algn="ctr">
              <a:buFont typeface="Wingdings" pitchFamily="2" charset="2"/>
              <a:buChar char="ü"/>
            </a:pPr>
            <a:r>
              <a:rPr lang="bs-Cyrl-B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оба родитеља 50%</a:t>
            </a:r>
          </a:p>
          <a:p>
            <a:endParaRPr lang="bs-Cyrl-BA" dirty="0" smtClean="0"/>
          </a:p>
          <a:p>
            <a:endParaRPr lang="en-US" dirty="0"/>
          </a:p>
        </p:txBody>
      </p:sp>
      <p:pic>
        <p:nvPicPr>
          <p:cNvPr id="4" name="Picture 14" descr="dna_e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7994">
            <a:off x="7079685" y="3983235"/>
            <a:ext cx="1478744" cy="268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0728"/>
          </a:xfrm>
        </p:spPr>
        <p:txBody>
          <a:bodyPr>
            <a:normAutofit/>
          </a:bodyPr>
          <a:lstStyle/>
          <a:p>
            <a:r>
              <a:rPr lang="bs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Фактори средине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soriasis Vulgar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2348880"/>
            <a:ext cx="4610645" cy="3270523"/>
          </a:xfrm>
        </p:spPr>
      </p:pic>
      <p:sp>
        <p:nvSpPr>
          <p:cNvPr id="6" name="Oval 5"/>
          <p:cNvSpPr/>
          <p:nvPr/>
        </p:nvSpPr>
        <p:spPr>
          <a:xfrm>
            <a:off x="6372200" y="1628800"/>
            <a:ext cx="2592288" cy="13681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b="1" dirty="0" smtClean="0">
                <a:solidFill>
                  <a:schemeClr val="tx1"/>
                </a:solidFill>
              </a:rPr>
              <a:t>Лекови (бета блокатори)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39744" y="3357562"/>
            <a:ext cx="2304256" cy="12961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b="1" dirty="0" smtClean="0">
                <a:solidFill>
                  <a:srgbClr val="FF0000"/>
                </a:solidFill>
              </a:rPr>
              <a:t>инфекције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9512" y="3284984"/>
            <a:ext cx="2304256" cy="12961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b="1" dirty="0" smtClean="0">
                <a:solidFill>
                  <a:srgbClr val="FF0000"/>
                </a:solidFill>
              </a:rPr>
              <a:t>СТРЕС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07904" y="1340768"/>
            <a:ext cx="2304256" cy="12241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b="1" dirty="0" smtClean="0">
                <a:solidFill>
                  <a:schemeClr val="bg1"/>
                </a:solidFill>
              </a:rPr>
              <a:t>Хируршке</a:t>
            </a:r>
            <a:r>
              <a:rPr lang="bs-Cyrl-BA" dirty="0" smtClean="0">
                <a:solidFill>
                  <a:schemeClr val="bg1"/>
                </a:solidFill>
              </a:rPr>
              <a:t> </a:t>
            </a:r>
            <a:r>
              <a:rPr lang="bs-Cyrl-BA" b="1" dirty="0" smtClean="0">
                <a:solidFill>
                  <a:schemeClr val="bg1"/>
                </a:solidFill>
              </a:rPr>
              <a:t>интервенције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91880" y="5445224"/>
            <a:ext cx="2304256" cy="11521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b="1" dirty="0" smtClean="0">
                <a:solidFill>
                  <a:schemeClr val="bg1"/>
                </a:solidFill>
              </a:rPr>
              <a:t>алкохол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88224" y="5085184"/>
            <a:ext cx="2304256" cy="11521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b="1" dirty="0" smtClean="0">
                <a:solidFill>
                  <a:schemeClr val="tx1"/>
                </a:solidFill>
              </a:rPr>
              <a:t>UV </a:t>
            </a:r>
            <a:r>
              <a:rPr lang="bs-Cyrl-BA" b="1" dirty="0" smtClean="0">
                <a:solidFill>
                  <a:schemeClr val="tx1"/>
                </a:solidFill>
              </a:rPr>
              <a:t> радијација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5576" y="1484784"/>
            <a:ext cx="2304256" cy="13681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000" b="1" dirty="0" smtClean="0">
                <a:solidFill>
                  <a:schemeClr val="tx1"/>
                </a:solidFill>
              </a:rPr>
              <a:t>повреде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9552" y="4941168"/>
            <a:ext cx="2304256" cy="12961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b="1" dirty="0" smtClean="0">
                <a:solidFill>
                  <a:schemeClr val="tx1"/>
                </a:solidFill>
              </a:rPr>
              <a:t>пушење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 smtClean="0">
                <a:solidFill>
                  <a:srgbClr val="FF0000"/>
                </a:solidFill>
              </a:rPr>
              <a:t>Патогеназа: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r>
              <a:rPr lang="bs-Cyrl-BA" dirty="0" smtClean="0">
                <a:solidFill>
                  <a:srgbClr val="0070C0"/>
                </a:solidFill>
              </a:rPr>
              <a:t>Узрок псоријазе није познат !!!</a:t>
            </a:r>
          </a:p>
          <a:p>
            <a:endParaRPr lang="bs-Cyrl-BA" dirty="0">
              <a:solidFill>
                <a:srgbClr val="0070C0"/>
              </a:solidFill>
            </a:endParaRPr>
          </a:p>
          <a:p>
            <a:r>
              <a:rPr lang="bs-Cyrl-BA" dirty="0" smtClean="0">
                <a:solidFill>
                  <a:srgbClr val="0070C0"/>
                </a:solidFill>
              </a:rPr>
              <a:t>Поремећај пролиферације и сазревања кератиноцита</a:t>
            </a:r>
          </a:p>
          <a:p>
            <a:r>
              <a:rPr lang="bs-Cyrl-BA" dirty="0" smtClean="0">
                <a:solidFill>
                  <a:srgbClr val="0070C0"/>
                </a:solidFill>
              </a:rPr>
              <a:t>Имунолошки поремећаји </a:t>
            </a:r>
          </a:p>
          <a:p>
            <a:r>
              <a:rPr lang="bs-Cyrl-BA" dirty="0" smtClean="0">
                <a:solidFill>
                  <a:srgbClr val="0070C0"/>
                </a:solidFill>
              </a:rPr>
              <a:t>Биохемијски поремећаји</a:t>
            </a:r>
          </a:p>
          <a:p>
            <a:endParaRPr lang="bs-Cyrl-BA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bs-Cyrl-BA" sz="3200" b="1" dirty="0" smtClean="0">
                <a:solidFill>
                  <a:srgbClr val="FF0000"/>
                </a:solidFill>
              </a:rPr>
              <a:t>Поремећај пролиферације и сазревања кератиноцита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/>
          </a:bodyPr>
          <a:lstStyle/>
          <a:p>
            <a:r>
              <a:rPr lang="bs-Cyrl-BA" sz="2400" dirty="0">
                <a:solidFill>
                  <a:srgbClr val="0070C0"/>
                </a:solidFill>
              </a:rPr>
              <a:t>К</a:t>
            </a:r>
            <a:r>
              <a:rPr lang="bs-Cyrl-BA" sz="2400" dirty="0" smtClean="0">
                <a:solidFill>
                  <a:srgbClr val="0070C0"/>
                </a:solidFill>
              </a:rPr>
              <a:t>од пацијената са псоријазом  ћелије  епидерма се деле брже.</a:t>
            </a:r>
          </a:p>
          <a:p>
            <a:r>
              <a:rPr lang="bs-Cyrl-BA" sz="2400" dirty="0" smtClean="0">
                <a:solidFill>
                  <a:srgbClr val="0070C0"/>
                </a:solidFill>
              </a:rPr>
              <a:t>Већи број матичних ћелија</a:t>
            </a:r>
          </a:p>
          <a:p>
            <a:r>
              <a:rPr lang="bs-Cyrl-BA" sz="2400" dirty="0" smtClean="0">
                <a:solidFill>
                  <a:srgbClr val="0070C0"/>
                </a:solidFill>
              </a:rPr>
              <a:t>Ћелије епидерма брже пролазе кроз ћелијски циклус.</a:t>
            </a:r>
          </a:p>
          <a:p>
            <a:r>
              <a:rPr lang="bs-Cyrl-BA" sz="2400" dirty="0" smtClean="0">
                <a:solidFill>
                  <a:srgbClr val="0070C0"/>
                </a:solidFill>
              </a:rPr>
              <a:t>Омотачи рожнатих  ћелија епидерма се појављују рано али су незрели- смањена баријерна функција епи</a:t>
            </a:r>
            <a:r>
              <a:rPr lang="sr-Cyrl-BA" sz="2400" dirty="0" smtClean="0">
                <a:solidFill>
                  <a:srgbClr val="0070C0"/>
                </a:solidFill>
              </a:rPr>
              <a:t>д</a:t>
            </a:r>
            <a:r>
              <a:rPr lang="bs-Cyrl-BA" sz="2400" dirty="0" smtClean="0">
                <a:solidFill>
                  <a:srgbClr val="0070C0"/>
                </a:solidFill>
              </a:rPr>
              <a:t>ерма.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sldr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72816"/>
            <a:ext cx="2987824" cy="41044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Имунолошки поремећаји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5040560"/>
          </a:xfrm>
        </p:spPr>
        <p:txBody>
          <a:bodyPr>
            <a:normAutofit/>
          </a:bodyPr>
          <a:lstStyle/>
          <a:p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псоријазној лезији прво се појављују </a:t>
            </a:r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 лимфоцити и макрофаги.</a:t>
            </a:r>
          </a:p>
          <a:p>
            <a:r>
              <a:rPr lang="bs-Cyrl-B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Псоријазни кератиноцити 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презентују антигене Т  лимфоцитима и производе бројне цитокине и хемоатрактине ( </a:t>
            </a:r>
            <a:r>
              <a:rPr lang="bs-Latn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IL-1, TNF-</a:t>
            </a:r>
            <a:r>
              <a:rPr lang="el-G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bs-Latn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IL-8, C3, C5a...).</a:t>
            </a:r>
          </a:p>
          <a:p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Цитокини 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директно изазивају хиперпролиферацију епидерма - стање запаљења карактеристично за псоријазу. </a:t>
            </a:r>
          </a:p>
          <a:p>
            <a:r>
              <a:rPr lang="bs-Cyrl-B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Неутрофили</a:t>
            </a:r>
            <a:r>
              <a:rPr lang="bs-Cyrl-B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 значајни у подстицању и умножавању ћелија запаљења ( </a:t>
            </a:r>
            <a:r>
              <a:rPr lang="bs-Latn-B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Munroovi mikroacepsi, Kogojeve spongiformne pustule)</a:t>
            </a:r>
          </a:p>
          <a:p>
            <a:pPr>
              <a:buNone/>
            </a:pPr>
            <a:endParaRPr lang="bs-Cyrl-BA" sz="2400" dirty="0" smtClean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609</Words>
  <Application>Microsoft Office PowerPoint</Application>
  <PresentationFormat>On-screen Show (4:3)</PresentationFormat>
  <Paragraphs>116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Psoriasis vulgaris</vt:lpstr>
      <vt:lpstr>Дефиниција:</vt:lpstr>
      <vt:lpstr>Епидемиологија:</vt:lpstr>
      <vt:lpstr>Етиологија:</vt:lpstr>
      <vt:lpstr>Наследни фактор</vt:lpstr>
      <vt:lpstr>Фактори средине</vt:lpstr>
      <vt:lpstr>Патогеназа: </vt:lpstr>
      <vt:lpstr>Поремећај пролиферације и сазревања кератиноцита</vt:lpstr>
      <vt:lpstr>Имунолошки поремећаји</vt:lpstr>
      <vt:lpstr>Медијатори запаљења</vt:lpstr>
      <vt:lpstr>Патохистологија</vt:lpstr>
      <vt:lpstr>Клиничка слика</vt:lpstr>
      <vt:lpstr>Kӧbner-ov феномен</vt:lpstr>
      <vt:lpstr>Клиничке форме</vt:lpstr>
      <vt:lpstr>Slide 15</vt:lpstr>
      <vt:lpstr> Psoriasis annularis </vt:lpstr>
      <vt:lpstr> Erythrodermia psoriatica </vt:lpstr>
      <vt:lpstr>Клиничке форме</vt:lpstr>
      <vt:lpstr>Slide 19</vt:lpstr>
      <vt:lpstr>Arthritis psoriatica</vt:lpstr>
      <vt:lpstr>Клиничке форме</vt:lpstr>
      <vt:lpstr>Slide 22</vt:lpstr>
      <vt:lpstr>Slide 23</vt:lpstr>
      <vt:lpstr>Лечење</vt:lpstr>
      <vt:lpstr>Системска терапија</vt:lpstr>
      <vt:lpstr>Хвала на пажњи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Psoriasis vulgaris</dc:title>
  <dc:creator>Asus</dc:creator>
  <cp:lastModifiedBy>Fax3</cp:lastModifiedBy>
  <cp:revision>51</cp:revision>
  <dcterms:created xsi:type="dcterms:W3CDTF">2010-11-16T18:26:27Z</dcterms:created>
  <dcterms:modified xsi:type="dcterms:W3CDTF">2010-11-20T09:10:44Z</dcterms:modified>
</cp:coreProperties>
</file>